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3"/>
  </p:notesMasterIdLst>
  <p:sldIdLst>
    <p:sldId id="256" r:id="rId2"/>
    <p:sldId id="289" r:id="rId3"/>
    <p:sldId id="325" r:id="rId4"/>
    <p:sldId id="286" r:id="rId5"/>
    <p:sldId id="309" r:id="rId6"/>
    <p:sldId id="327" r:id="rId7"/>
    <p:sldId id="310" r:id="rId8"/>
    <p:sldId id="319" r:id="rId9"/>
    <p:sldId id="328" r:id="rId10"/>
    <p:sldId id="329" r:id="rId11"/>
    <p:sldId id="332" r:id="rId12"/>
    <p:sldId id="331" r:id="rId13"/>
    <p:sldId id="33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21" r:id="rId23"/>
    <p:sldId id="322" r:id="rId24"/>
    <p:sldId id="323" r:id="rId25"/>
    <p:sldId id="324" r:id="rId26"/>
    <p:sldId id="326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F0291-B1CC-4EDB-9C7D-82F66AE88C4C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F4D2D-08C5-4696-81F1-162A8AEEC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9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F4D2D-08C5-4696-81F1-162A8AEECE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79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F4D2D-08C5-4696-81F1-162A8AEECE9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9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E221-095E-4719-8181-F556B080A0BB}" type="datetime1">
              <a:rPr lang="ru-RU" smtClean="0"/>
              <a:t>16.06.2025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1167-90C9-4675-A097-4B1B363F6942}" type="datetime1">
              <a:rPr lang="ru-RU" smtClean="0"/>
              <a:t>16.06.2025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0416-52C9-46BE-B9DB-44017251FC97}" type="datetime1">
              <a:rPr lang="ru-RU" smtClean="0"/>
              <a:t>16.06.2025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D634-E0B7-4A38-AD6B-3E677D3A9B9D}" type="datetime1">
              <a:rPr lang="ru-RU" smtClean="0"/>
              <a:t>16.06.2025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3093-4E12-4E7D-A0CD-260AE3ED9098}" type="datetime1">
              <a:rPr lang="ru-RU" smtClean="0"/>
              <a:t>16.06.2025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FC22-9399-498E-9B02-B23D804EC5DB}" type="datetime1">
              <a:rPr lang="ru-RU" smtClean="0"/>
              <a:t>16.06.2025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7587-B789-468E-A1AE-179F6122DB97}" type="datetime1">
              <a:rPr lang="ru-RU" smtClean="0"/>
              <a:t>16.06.2025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0B5C-6EEE-4FCD-BB1A-8F2981B28B2C}" type="datetime1">
              <a:rPr lang="ru-RU" smtClean="0"/>
              <a:t>16.06.2025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A10A-1FFC-4C3A-BD1C-B607C7ECA9AA}" type="datetime1">
              <a:rPr lang="ru-RU" smtClean="0"/>
              <a:t>16.06.2025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E6B3-3E3B-4897-A7F9-5241161E390A}" type="datetime1">
              <a:rPr lang="ru-RU" smtClean="0"/>
              <a:t>16.06.2025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14FE-51D3-45B1-9476-69EA0CC98861}" type="datetime1">
              <a:rPr lang="ru-RU" smtClean="0"/>
              <a:t>16.06.2025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8365C55-81B4-4035-9F15-0AE8FDEA7AD1}" type="datetime1">
              <a:rPr lang="ru-RU" smtClean="0"/>
              <a:t>16.06.2025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ruwiki.ru/wiki/%D0%A2%D1%80%D0%B0%D0%B2%D1%8B" TargetMode="External"/><Relationship Id="rId3" Type="http://schemas.openxmlformats.org/officeDocument/2006/relationships/image" Target="../media/image58.jpeg"/><Relationship Id="rId7" Type="http://schemas.openxmlformats.org/officeDocument/2006/relationships/hyperlink" Target="https://ru.ruwiki.ru/wiki/%D0%91%D0%BE%D0%BB%D0%BE%D1%82%D0%BE" TargetMode="External"/><Relationship Id="rId12" Type="http://schemas.openxmlformats.org/officeDocument/2006/relationships/hyperlink" Target="https://ru.ruwiki.ru/wiki/%D0%9A%D0%BE%D1%80%D0%BD%D0%B5%D0%B2%D0%B8%D1%89%D0%B5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ruwiki.ru/wiki/%D0%92%D0%BE%D0%B4%D0%BD%D1%8B%D0%B5_%D1%80%D0%B0%D1%81%D1%82%D0%B5%D0%BD%D0%B8%D1%8F" TargetMode="External"/><Relationship Id="rId11" Type="http://schemas.openxmlformats.org/officeDocument/2006/relationships/hyperlink" Target="https://ru.ruwiki.ru/wiki/%D0%A0%D0%BE%D0%B3%D0%BE%D0%B7" TargetMode="External"/><Relationship Id="rId5" Type="http://schemas.openxmlformats.org/officeDocument/2006/relationships/hyperlink" Target="https://ru.ruwiki.ru/wiki/%D0%9C%D0%BD%D0%BE%D0%B3%D0%BE%D0%BB%D0%B5%D1%82%D0%BD%D0%B8%D0%B5_%D1%80%D0%B0%D1%81%D1%82%D0%B5%D0%BD%D0%B8%D1%8F" TargetMode="External"/><Relationship Id="rId10" Type="http://schemas.openxmlformats.org/officeDocument/2006/relationships/hyperlink" Target="https://ru.ruwiki.ru/wiki/%D0%A0%D0%BE%D0%B4_(%D0%B1%D0%B8%D0%BE%D0%BB%D0%BE%D0%B3%D0%B8%D1%8F)" TargetMode="External"/><Relationship Id="rId4" Type="http://schemas.openxmlformats.org/officeDocument/2006/relationships/hyperlink" Target="https://ru.ruwiki.ru/wiki/%D0%9B%D0%B0%D1%82%D0%B8%D0%BD%D1%81%D0%BA%D0%B8%D0%B9_%D1%8F%D0%B7%D1%8B%D0%BA" TargetMode="External"/><Relationship Id="rId9" Type="http://schemas.openxmlformats.org/officeDocument/2006/relationships/hyperlink" Target="https://ru.ruwiki.ru/wiki/%D0%91%D0%B8%D0%BE%D0%BB%D0%BE%D0%B3%D0%B8%D1%87%D0%B5%D1%81%D0%BA%D0%B8%D0%B9_%D0%B2%D0%B8%D0%B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s://ru.wikipedia.org/wiki/%D0%9A%D0%BE%D1%80%D0%BD%D0%B5%D0%B2%D0%B8%D1%89%D0%B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31640" y="285274"/>
            <a:ext cx="63367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природных ресурсов и охраны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окружающей среды Республики Беларусь</a:t>
            </a:r>
          </a:p>
        </p:txBody>
      </p:sp>
      <p:pic>
        <p:nvPicPr>
          <p:cNvPr id="1027" name="Picture 3" descr="GERB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434" y="262221"/>
            <a:ext cx="1134237" cy="108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 rot="10800000" flipV="1">
            <a:off x="-108520" y="893185"/>
            <a:ext cx="90009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Республиканское унитарное предприятие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«ЦЕНТРАЛЬНЫЙ НАУЧНО-ИССЛЕДОВАТЕЛЬСКИЙ ИНСТИТУТ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КОМПЛЕКСНОГО ИСПОЛЬЗОВАНИЯ ВОДНЫХ РЕСУРСОВ»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(РУП «ЦНИИКИВР»)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инистерство природных ресурсов и охраны окружающей среды Республики  Беларусь — Википед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410" y="262221"/>
            <a:ext cx="908918" cy="10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10051" y="2111338"/>
            <a:ext cx="7920880" cy="1227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выполнению работ по содержанию поверхностных водных объектов в надлежащем состоянии и их благоустройству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6791" y="6453336"/>
            <a:ext cx="2310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Минск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май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  <p:pic>
        <p:nvPicPr>
          <p:cNvPr id="1028" name="Picture 4" descr="https://avatars.mds.yandex.net/i?id=0d79704522dd3f5cedaf1c72c53c471e0845fa5d-12898193-images-thumbs&amp;n=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454401"/>
            <a:ext cx="3867477" cy="276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24a35a68c4d8adfbdd1c5c7cd0a8c0009c702392-4079679-images-thumbs&amp;n=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7156" y="3415641"/>
            <a:ext cx="4144344" cy="276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6048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8424936" cy="53245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Комиссионные обследования поверхностных водных объектов организуются местными исполнительными и распорядительными органами базового территориального уровня и проводятся ежегодно до формирования мероприятий в области охраны и использования вод, финансируемых в рамках государственных программ и региональных комплексов мероприятий в области охраны и использования вод. </a:t>
            </a:r>
          </a:p>
          <a:p>
            <a:pPr indent="457200" algn="just"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состав комиссий для обследования поверхностных водных объектов включаются представители местных исполнительных и распорядительных органов, территориальных органов Министерства природных ресурсов и охраны окружающей среды. В состав таких комиссий могут быть включены представители других государственных органов, иных организаций, а также юридические и физические лица, указанные в подпункте 1.1. пункта 1 настоящей статьи.</a:t>
            </a:r>
          </a:p>
          <a:p>
            <a:pPr indent="457200" algn="just"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4049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12776"/>
            <a:ext cx="4896544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комиссионного обследования поверхностных водных объектов оформляются актом осмотра поверхностного водного объекта по форме, определенной Министерством природных ресурсов и охраны окружающей среды (отдельно для исполкомов и для физических лиц).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121" y="836713"/>
            <a:ext cx="3483351" cy="500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2778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8286" y="404664"/>
            <a:ext cx="8606201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исполкомов для определения перечня поверхностных водных объектов, которые требуют благоустройства, приоритет отдается преимущественно водным объектам в местах их использования для рекреации, физической культуры, спорта и туризма, поверхностным водным объектам (их частям, переданным в аренду или расположенным на территории города)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0887" y="3212976"/>
            <a:ext cx="8573599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Источником данных поверхностных водных объектов является раздел «Реестр поверхностных водных объектов Республики Беларусь» государственного водного кадастра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886" y="4725144"/>
            <a:ext cx="8573599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 ухудшения состояния водного объекта по результатам оценки НСМОС исполком обязан принять меры, направленные на разработку комплекса мероприятий по содержанию ПВО в надлежащем состоянии с последующей их реализацией.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1869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76672"/>
            <a:ext cx="8712968" cy="60016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 по содержанию поверхностных водных объектов в надлежащем состоянии и их благоустройству для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намерены выполнять их собственными силами и (или) за счет собственных средств, включает следующие этапы: 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в местные исполнительные и распорядительные органы для принятия решения о привлечении физического лица к выполнению собственными силами и (или) за счет собственных средств работ содержанию поверхностных водных объектов в надлежащем состоянии и их благоустройству, а также получения разрешения на выполнение таких работ;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оценки состояния поверхностных водных объектов;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комплекса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103074538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20688"/>
            <a:ext cx="8640960" cy="59862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поверхностных водных объектов в надлежащем состоянии включает следующий перечень работ:</a:t>
            </a:r>
          </a:p>
          <a:p>
            <a:pPr indent="450215" algn="just">
              <a:spcAft>
                <a:spcPts val="0"/>
              </a:spcAft>
            </a:pPr>
            <a:endParaRPr lang="ru-RU" sz="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санитарная очистка поверхностных водных объектов;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расчистка русел рек;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восстановление глубины и морфологии дна водоемов;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уборка и ремонт элементов благоустройства на поверхностных водных объектах;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поддержание в надлежащем состоянии водохозяйственных систем и отдельно расположенных гидротехнических сооружений и устройств, предназначенных для изъятия поверхностных вод, регулирования водных потоков, сброса сточных вод в поверхностные водные объекты;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зарыбление поверхностных водных объектов;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возведение сооружений и устройств, 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предотвращающих вредное воздействие на поверхностные водные объекты.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266" y="1314762"/>
            <a:ext cx="1839209" cy="1226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4725144"/>
            <a:ext cx="183620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5406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92696"/>
            <a:ext cx="6318448" cy="60837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 работ по содержанию поверхностных водных объектов в надлежащем состоянии, связанных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 ликвидацией зданий, сооружений и других объектов, оказывающих воздействие на водные объекты,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 изменением и (или) спрямлением русла реки, ручья и (или) заключением участка реки, ручья в коллектор, 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 углублением дна,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осуществляется 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 основании проектной документации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 соответствии с п. 1 ст. 25 и п. 1 ст. 27 Водного кодекса Республики Беларусь.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849" y="1772816"/>
            <a:ext cx="1935300" cy="129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i?id=8f1b9795edf86455e3628b30f4ace6451dfd684c-4255243-images-thumbs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8676" y="3501008"/>
            <a:ext cx="1906969" cy="576064"/>
          </a:xfrm>
          <a:prstGeom prst="rect">
            <a:avLst/>
          </a:prstGeom>
          <a:extLst/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4293096"/>
            <a:ext cx="2051719" cy="136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59295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784976" cy="31290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Санитарная очистка поверхностных водных объектов осуществляется с применением следующих методов: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механического, 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химического, 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биологического, 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воздействием ультрафиолетового излучения (ультрафиолета).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400" y="3356992"/>
            <a:ext cx="876808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ru-RU" sz="24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Механический метод санитарной очистки поверхностных водных объектов заключается в удалении со дна поверхностных водных объектов донных отложений, затонувших деревьев, твердых отходов и инородных элементов с применением специализированной техники.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517232"/>
            <a:ext cx="864096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!!!Донные отложения — минеральные вещества, отложившиеся на дне озёр, рек в результате физических, химических и биологических процессов.</a:t>
            </a:r>
          </a:p>
        </p:txBody>
      </p:sp>
    </p:spTree>
    <p:extLst>
      <p:ext uri="{BB962C8B-B14F-4D97-AF65-F5344CB8AC3E}">
        <p14:creationId xmlns:p14="http://schemas.microsoft.com/office/powerpoint/2010/main" val="49335271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49999"/>
            <a:ext cx="8784976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метод санитарной очистки поверхностных водных объектов заключается в нормализации кислотно-щелочного баланса воды поверхностных водных объектов за счет внесения в них специальных реагентов, способных связывать биогенные вещества, металлы, а также угнетающе действовать на водоросли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132856"/>
            <a:ext cx="48245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негашеная известь (1-3 ц/га) не реже 1 р/неделю</a:t>
            </a:r>
          </a:p>
          <a:p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использовании гашеной извести или молотого известняка нормы их внесения увеличиваются в 1,3 и 1,8 раза</a:t>
            </a:r>
          </a:p>
          <a:p>
            <a:pPr indent="88900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88900"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медный купорос (уничтожает нитчатые водоросли от 1 кг/га до 11 кг/га в зависимости от интенсивности нарастания водорослей)</a:t>
            </a:r>
            <a:endParaRPr lang="ru-RU" b="1" dirty="0"/>
          </a:p>
        </p:txBody>
      </p:sp>
      <p:pic>
        <p:nvPicPr>
          <p:cNvPr id="6146" name="Picture 2" descr="https://avatars.mds.yandex.net/i?id=62874fb85ecdc582e37bfd73ec1a953b68cd86df-7017675-images-thumbs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3702516"/>
            <a:ext cx="1944217" cy="1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5519000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цеолит для удаления тяжелых металлов и радионуклидов, снижения «цветения»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avatars.mds.yandex.net/i?id=73e3a43d6215ca5c6ff5164b0490c7d300bf8dfc-5301271-images-thumbs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5229200"/>
            <a:ext cx="2088232" cy="13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yabs_performance/10703392/hat020c70043daed97d2e3fa17c5c1d1fbb/hu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83030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88698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496944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Биологический метод санитарной очистки поверхностных водных объектов заключается в нормализации состава воды поверхностных водных объектов за счет регулирования биологических веществ с использованием колоний микроорганизмов (патогенные организмы погибают за счет конкуренции и воздействия продуктов, которые вырабатываются в ходе биологического процесса)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34141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Препарат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Биовир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, разработан Институтом рыбного хозяйства совместно с Институтом микробиологии для снижения органического и минерального загрязнения водоема (весеннее внесение в количестве 4,5 л/га)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331134"/>
            <a:ext cx="4091775" cy="211433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4684939"/>
            <a:ext cx="8496944" cy="15247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воздействия ультрафиолетовым излучением (ультрафиолетом) на поверхностные водные объекты заключается в устранении из воды поверхностных водных объектов патогенных микробов и вирусов, применяется для предотвращения интенсивного роста водной растительности, осветления воды и устранения ее «цветения»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i?id=2f18ec408e126a20e0df0c88e1038fe7f2ab4335-5250695-images-thumbs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3" y="5812486"/>
            <a:ext cx="1512168" cy="89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2201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7992888" cy="64120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по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расчистке русел рек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осуществляются в целях обеспечения гидрологического режима поверхностных водных объектов и направлены на удаление со дна поверхностных водных объектов опасных и затонувших деревьев, твердых отходов и инородных элементов, а также наносов и донных отложений.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по расчистке русел рек, направленные на удаление со дна поверхностных водных объектов опасных и затонувших деревьев, твердых отходов и инородных элементов,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проводятся ежегодно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по расчистке русел рек, направленные на удаление со дна поверхностных водных объектов наносов и донных отложений, углубление дна, проводятся в случае появления препятствий для течения воды, приводящего к изменению гидрологического режима, или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чаще 1 раза в шесть лет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559963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9558" y="1225689"/>
            <a:ext cx="48965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27</a:t>
            </a:r>
            <a:r>
              <a:rPr lang="ru-RU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Водного кодекса Республики Беларусь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ЭкоНиП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17.06.08-003-2022 «Охрана окружающей среды и природопользование. Гидросфера. Требования по содержанию поверхностных водных объектов в надлежащем состоянии и их благоустройству»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04664"/>
            <a:ext cx="828092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ПРИВЕДЕНИЕ В НАДЛЕЖАЩЕЕ СОСТОЯНИЕ ПОВЕРХНОСТНЫХ ВОДНЫХ ОБЪЕКТОВ И ИХ БЛАГОУСТРОЙСТВО РЕГУЛИРУЕТСЯ 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774" y="3442572"/>
            <a:ext cx="3221682" cy="33072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435" y="1139864"/>
            <a:ext cx="3240360" cy="22337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79471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89680"/>
            <a:ext cx="8424936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Уборка и ремонт элементов благоустройства на поверхностных водных объектах включают работы по предупреждению нарушений элементов благоустройства поверхностного водного объекта и надлежащему содержанию (эксплуатации) прилегающей к нему территории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230" y="2708920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ежедневная уборка территорий рекреационной инфраструктуры;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очистка и уборка урн по мере заполнения (не более 70 % объема), но не реже двух раз в сутки, на территориях рекреационной инфраструктуры и дорожно-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тропиночной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сети с последующим вывозом отходов в санкционированные места хранения отходов, регулярная санитарная обработка и дезинфекция площадок, на которых располагаются контейнеры для сбора отходов;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воссоздание элементов благоустройства, установка малых архитектурных форм взамен демонтированных;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ежегодное восстановление травянистой растительности, аэрацию и разрыхление газонов весной, полив газонов в летний период в случае продолжительных засух.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95805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8280920" cy="4893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Вдоль береговой линии осуществляется:</a:t>
            </a:r>
          </a:p>
          <a:p>
            <a:pPr indent="450215" algn="just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прореживание водной растительности после ее посадки каждые 5–10 лет, уменьшение чрезмерного роста растений в сторону воды, удаление чужеродных растений;</a:t>
            </a:r>
          </a:p>
          <a:p>
            <a:pPr indent="450215" algn="just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обрезка кроны деревьев ежегодно в течение первых пяти лет после посадки, далее – каждые три года (для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карров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после первичной посадки деревья подрезаются до полуметровой высоты каждые 5–10 лет);</a:t>
            </a:r>
          </a:p>
          <a:p>
            <a:pPr indent="450215" algn="just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прореживание разросшихся кустарников, их обрезка с учетом желаемой высоты растительности каждые 3 года.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2567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7704856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по поддержанию в надлежащем состоянии водохозяйственных систем и отдельно расположенных гидротехнических сооружений и устройств проводятся собственниками этих систем, в случае отсутствия собственника исполком обязан провести их ликвидацию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221088"/>
            <a:ext cx="8064896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Зарыбление поверхностных водных объектов осуществляется на основании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Биологического обоснования зарыбления и требований, указанных в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ЭкоНиП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2-Т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594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568952" cy="5472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перечень работ по благоустройству поверхностных водных объектов, которые выполняются непосредственно на поверхностных водных объектах, входят: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санитарная очистка поверхностных водных объектов;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восстановление глубины и морфологии дна водоемов;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берегоукрепление;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гидроизоляция водоемов;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посадка водной растительности;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зарыбление поверхностных водных объектов.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7147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20688"/>
            <a:ext cx="8424936" cy="4360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перечень работ по благоустройству поверхностных водных объектов, которые выполняются на прилегающих к ним территориях, входят: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озеленение территории;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дорожно-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тропиночной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сети;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автотранспортной инфраструктуры;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рекреационной инфраструктуры.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549679"/>
              </p:ext>
            </p:extLst>
          </p:nvPr>
        </p:nvGraphicFramePr>
        <p:xfrm>
          <a:off x="611560" y="5085184"/>
          <a:ext cx="7408863" cy="1467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5924">
                  <a:extLst>
                    <a:ext uri="{9D8B030D-6E8A-4147-A177-3AD203B41FA5}">
                      <a16:colId xmlns:a16="http://schemas.microsoft.com/office/drawing/2014/main" xmlns="" val="3107533083"/>
                    </a:ext>
                  </a:extLst>
                </a:gridCol>
                <a:gridCol w="1844807">
                  <a:extLst>
                    <a:ext uri="{9D8B030D-6E8A-4147-A177-3AD203B41FA5}">
                      <a16:colId xmlns:a16="http://schemas.microsoft.com/office/drawing/2014/main" xmlns="" val="2468256871"/>
                    </a:ext>
                  </a:extLst>
                </a:gridCol>
                <a:gridCol w="1844807">
                  <a:extLst>
                    <a:ext uri="{9D8B030D-6E8A-4147-A177-3AD203B41FA5}">
                      <a16:colId xmlns:a16="http://schemas.microsoft.com/office/drawing/2014/main" xmlns="" val="2657735948"/>
                    </a:ext>
                  </a:extLst>
                </a:gridCol>
                <a:gridCol w="1843325">
                  <a:extLst>
                    <a:ext uri="{9D8B030D-6E8A-4147-A177-3AD203B41FA5}">
                      <a16:colId xmlns:a16="http://schemas.microsoft.com/office/drawing/2014/main" xmlns="" val="77818421"/>
                    </a:ext>
                  </a:extLst>
                </a:gridCol>
              </a:tblGrid>
              <a:tr h="489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Классификация поверхностных водных объектов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Характер окружения поверхностных водных объектов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Площадь поверхности воды поверхностных водных объектов, га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Условное обозначение групп поверхностных водных объектов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 anchor="ctr"/>
                </a:tc>
                <a:extLst>
                  <a:ext uri="{0D108BD9-81ED-4DB2-BD59-A6C34878D82A}">
                    <a16:rowId xmlns:a16="http://schemas.microsoft.com/office/drawing/2014/main" xmlns="" val="2000798878"/>
                  </a:ext>
                </a:extLst>
              </a:tr>
              <a:tr h="163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водотоки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природный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extLst>
                  <a:ext uri="{0D108BD9-81ED-4DB2-BD59-A6C34878D82A}">
                    <a16:rowId xmlns:a16="http://schemas.microsoft.com/office/drawing/2014/main" xmlns="" val="4005589208"/>
                  </a:ext>
                </a:extLst>
              </a:tr>
              <a:tr h="163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водотоки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городской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extLst>
                  <a:ext uri="{0D108BD9-81ED-4DB2-BD59-A6C34878D82A}">
                    <a16:rowId xmlns:a16="http://schemas.microsoft.com/office/drawing/2014/main" xmlns="" val="776863771"/>
                  </a:ext>
                </a:extLst>
              </a:tr>
              <a:tr h="163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водоемы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природный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 3,0 и более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extLst>
                  <a:ext uri="{0D108BD9-81ED-4DB2-BD59-A6C34878D82A}">
                    <a16:rowId xmlns:a16="http://schemas.microsoft.com/office/drawing/2014/main" xmlns="" val="3555059100"/>
                  </a:ext>
                </a:extLst>
              </a:tr>
              <a:tr h="163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водоемы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городской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 3,0 и более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extLst>
                  <a:ext uri="{0D108BD9-81ED-4DB2-BD59-A6C34878D82A}">
                    <a16:rowId xmlns:a16="http://schemas.microsoft.com/office/drawing/2014/main" xmlns="" val="3091549000"/>
                  </a:ext>
                </a:extLst>
              </a:tr>
              <a:tr h="163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водоемы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природный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менее 3,0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extLst>
                  <a:ext uri="{0D108BD9-81ED-4DB2-BD59-A6C34878D82A}">
                    <a16:rowId xmlns:a16="http://schemas.microsoft.com/office/drawing/2014/main" xmlns="" val="1299182099"/>
                  </a:ext>
                </a:extLst>
              </a:tr>
              <a:tr h="163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водоемы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городской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менее 3,0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0" marB="0"/>
                </a:tc>
                <a:extLst>
                  <a:ext uri="{0D108BD9-81ED-4DB2-BD59-A6C34878D82A}">
                    <a16:rowId xmlns:a16="http://schemas.microsoft.com/office/drawing/2014/main" xmlns="" val="1470390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63245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60648"/>
            <a:ext cx="8856984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мероприятий, направленных на содержание поверхностных водных объектов в надлежащем состоянии, состоит из</a:t>
            </a: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пояснительной записки</a:t>
            </a: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 плана мероприятий, включающего рекомендации по содержанию поверхностных водных объектов в надлежащем состоянии и улучшению их экологического состояния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3390809"/>
            <a:ext cx="832335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!!!ПРИМЕР. План мероприятий, включающий рекомендации по содержанию </a:t>
            </a:r>
            <a:r>
              <a:rPr lang="ru-RU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озера </a:t>
            </a:r>
            <a:r>
              <a:rPr lang="ru-RU" altLang="ru-RU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Несино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надлежащем состоянии и улучшению его гидрологического режима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876398"/>
              </p:ext>
            </p:extLst>
          </p:nvPr>
        </p:nvGraphicFramePr>
        <p:xfrm>
          <a:off x="539552" y="4005064"/>
          <a:ext cx="8014102" cy="2665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752">
                  <a:extLst>
                    <a:ext uri="{9D8B030D-6E8A-4147-A177-3AD203B41FA5}">
                      <a16:colId xmlns:a16="http://schemas.microsoft.com/office/drawing/2014/main" xmlns="" val="65461683"/>
                    </a:ext>
                  </a:extLst>
                </a:gridCol>
                <a:gridCol w="2188246">
                  <a:extLst>
                    <a:ext uri="{9D8B030D-6E8A-4147-A177-3AD203B41FA5}">
                      <a16:colId xmlns:a16="http://schemas.microsoft.com/office/drawing/2014/main" xmlns="" val="1243629736"/>
                    </a:ext>
                  </a:extLst>
                </a:gridCol>
                <a:gridCol w="1283133">
                  <a:extLst>
                    <a:ext uri="{9D8B030D-6E8A-4147-A177-3AD203B41FA5}">
                      <a16:colId xmlns:a16="http://schemas.microsoft.com/office/drawing/2014/main" xmlns="" val="720605742"/>
                    </a:ext>
                  </a:extLst>
                </a:gridCol>
                <a:gridCol w="1131924">
                  <a:extLst>
                    <a:ext uri="{9D8B030D-6E8A-4147-A177-3AD203B41FA5}">
                      <a16:colId xmlns:a16="http://schemas.microsoft.com/office/drawing/2014/main" xmlns="" val="1281081359"/>
                    </a:ext>
                  </a:extLst>
                </a:gridCol>
                <a:gridCol w="1886897">
                  <a:extLst>
                    <a:ext uri="{9D8B030D-6E8A-4147-A177-3AD203B41FA5}">
                      <a16:colId xmlns:a16="http://schemas.microsoft.com/office/drawing/2014/main" xmlns="" val="591493269"/>
                    </a:ext>
                  </a:extLst>
                </a:gridCol>
                <a:gridCol w="1131924">
                  <a:extLst>
                    <a:ext uri="{9D8B030D-6E8A-4147-A177-3AD203B41FA5}">
                      <a16:colId xmlns:a16="http://schemas.microsoft.com/office/drawing/2014/main" xmlns="" val="2792313989"/>
                    </a:ext>
                  </a:extLst>
                </a:gridCol>
                <a:gridCol w="92226">
                  <a:extLst>
                    <a:ext uri="{9D8B030D-6E8A-4147-A177-3AD203B41FA5}">
                      <a16:colId xmlns:a16="http://schemas.microsoft.com/office/drawing/2014/main" xmlns="" val="2896089385"/>
                    </a:ext>
                  </a:extLst>
                </a:gridCol>
              </a:tblGrid>
              <a:tr h="314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№ п/п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Наименование мероприятия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Ответственный исполнитель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Срок реализации мероприятия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Цель мероприятия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Ожидаемый эффект (результат)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48704003"/>
                  </a:ext>
                </a:extLst>
              </a:tr>
              <a:tr h="116628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Первоочередные мероприятия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8892463"/>
                  </a:ext>
                </a:extLst>
              </a:tr>
              <a:tr h="9704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Санитарная расчистка русла реки малой без названия (регистрационный код в ИАС «Водоохранные зоны» 4266) (далее – реки): выкашивание надводной растительности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Арендатор либо иное заинтересованное лицо после уведомления Лепельского районного исполнительного комитета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2025 г.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Периодичность: в течение вегетационного сезона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Надводная растительность, произрастающая в русле реки, замедляет движение воды, снижая скорость течения в реке и, соответственно, приток в водоем. Избавление от надводной растительности будет способствовать восстановлению потока воды в реке и увеличению притока в озеро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Высвобождение потока воды, увеличение притока в озеро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82979396"/>
                  </a:ext>
                </a:extLst>
              </a:tr>
              <a:tr h="1047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Наблюдение за местообитанием бобра на участке реки с плотиной, выявление наличия особей на участке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Арендатор либо иное заинтересованное лицо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2025 г.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Наблюдение за участком реки, где расположена плотина, при наличии особей бобра плотина должна разбираться в соответствии с законодательством об охране и использовании животного мира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 случае отсутствия особей бобра рядом с плотиной, она может быть ликвидирована, что увеличит приток воды в озеро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7" marR="429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37388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73549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8640960" cy="590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2700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764704"/>
            <a:ext cx="8553741" cy="53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4662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20688"/>
            <a:ext cx="840801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57346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8568952" cy="458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2532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9558" y="1225689"/>
            <a:ext cx="4896544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latin typeface="Times New Roman" panose="02020603050405020304" pitchFamily="18" charset="0"/>
              </a:rPr>
              <a:t>Р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егламентом организации и выполнения работ по содержанию поверхностных водных объектов в надлежащем состоянии и их благоустройству </a:t>
            </a:r>
          </a:p>
          <a:p>
            <a:pPr indent="449263" algn="just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исполкомов </a:t>
            </a:r>
          </a:p>
          <a:p>
            <a:pPr indent="449263" algn="just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физических лиц</a:t>
            </a:r>
          </a:p>
          <a:p>
            <a:pPr indent="449263" algn="just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indent="449263" algn="just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Планом действий по снижению зарастаемости поверхностных водных объектов в условиях изменения климата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ЭкоНиП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17.06.08-003-2022 «Охрана окружающей среды и природопользование. Гидросфера. Требования по содержанию поверхностных водных объектов в надлежащем состоянии и их благоустройству»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04664"/>
            <a:ext cx="828092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ПРИВЕДЕНИЕ В НАДЛЕЖАЩЕЕ СОСТОЯНИЕ ПОВЕРХНОСТНЫХ ВОДНЫХ ОБЪЕКТОВ И ИХ БЛАГОУСТРОЙСТВО РЕГУЛИРУЕТСЯ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02" y="3861048"/>
            <a:ext cx="3668471" cy="2650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02" y="1064972"/>
            <a:ext cx="1751242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147" y="1071992"/>
            <a:ext cx="1752508" cy="248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66715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539552" y="1124744"/>
            <a:ext cx="7920880" cy="12279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Водная растительность: методы борьбы с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зарастанием поверхностных водных объектов республики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4036717" cy="255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avatars.mds.yandex.net/i?id=a2e49b24f365679af47460ff4c5e2d2127f75ee7-5234597-images-thumbs&amp;n=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39006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08083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5936" y="1556792"/>
            <a:ext cx="46853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антропогенной нагрузки на природную среду 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Изменение климата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Распространение инвазивных видов макрофитов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0"/>
            <a:ext cx="856895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ИНТЕНСИВНОГО ЗАРАСТАНИЯ ВОДНЫХ ОБЪЕКТОВ </a:t>
            </a:r>
          </a:p>
        </p:txBody>
      </p:sp>
      <p:pic>
        <p:nvPicPr>
          <p:cNvPr id="5" name="Рисунок 4" descr="D:\Tavrykina Oksana\письма\2024\ноябрь\несино\IMG_20241113_134121_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221995"/>
            <a:ext cx="237626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Озера\2024\фото\Потех\photo_2024-08-27_11-39-3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211796"/>
            <a:ext cx="2808312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06061" y="3602567"/>
            <a:ext cx="324036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Река малая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Лепельский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Витебская область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6204919"/>
            <a:ext cx="324036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Озеро Потех Браславский район Витебская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637547394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  <p:pic>
        <p:nvPicPr>
          <p:cNvPr id="5130" name="Picture 10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49020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классификации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Папченкова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(2003) по степени зарастания все водоемы и водотоки могут быть разбиты на 8 классов: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заросшие или почти не заросшие – площадь зарослей менее 1% от площади акватории;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очень слабо заросшие – 1–5% 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слабо заросшие – 6–10%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умеренно заросшие – 11–25%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значительно заросшие – 26–40%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сильно заросшие – 66–95%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очень сильно заросшие – 66–95%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сплошь заросшие – 96–100%</a:t>
            </a:r>
          </a:p>
        </p:txBody>
      </p:sp>
    </p:spTree>
    <p:extLst>
      <p:ext uri="{BB962C8B-B14F-4D97-AF65-F5344CB8AC3E}">
        <p14:creationId xmlns:p14="http://schemas.microsoft.com/office/powerpoint/2010/main" val="3515864825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04664"/>
            <a:ext cx="806489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Гидрофиты или настоящие водные растения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https://avatars.mds.yandex.net/i?id=9062d4a53a5be32f88a1ea3356310933194f578a-5710085-images-thumbs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36713"/>
            <a:ext cx="208823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496" y="2996952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Роголистник темно-зеленый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2996951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Телорез алоевидный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0" name="Picture 6" descr="https://avatars.mds.yandex.net/i?id=06a7fd78248fedb8d8076d8dbef9d4a18a9315a4-5102865-images-thumbs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8452" y="836713"/>
            <a:ext cx="2736304" cy="204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92552" y="2996950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Ряска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трехдольная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6053225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Рдест блестящий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4" name="Picture 10" descr="Picture backgrou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837203"/>
            <a:ext cx="2748306" cy="206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avatars.mds.yandex.net/i?id=879d19b1c2bd1b8eaaf294c561fb8de4af7d0701-2480510-images-thumbs&amp;n=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860" y="3861048"/>
            <a:ext cx="2689623" cy="201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avatars.mds.yandex.net/i?id=8e982bb89ad1d6dcfe8ae2066cddd4bae2d9330b-5734541-images-thumbs&amp;n=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9397" y="3860199"/>
            <a:ext cx="2690755" cy="20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154614" y="6053225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Элодея канадская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35596" y="6058141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Уруть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колосистая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64" name="Picture 20" descr="Растительные прикормки и привады. Всё о рыбалке. Батя отдыхает Дзен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249" y="3858949"/>
            <a:ext cx="2668507" cy="200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664261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04664"/>
            <a:ext cx="806489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Гидрофиты плавающие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2996952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Ряска малая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6821" y="2996950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Водокрас обыкновенный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2552" y="2996950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Сальвиния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6053225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Кувшинка чисто-белая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7949" y="6049866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Кубышка желтая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35596" y="6058141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Гречиха земноводная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https://avatars.mds.yandex.net/i?id=266bd1ee617254a539f568f8b6aca1f368aeafe2-4841402-images-thumbs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169" y="1052737"/>
            <a:ext cx="2651522" cy="176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avatars.mds.yandex.net/i?id=389df44e7541cf2978b994c69f21cc1c530241db-5232818-images-thumbs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5266" y="1061303"/>
            <a:ext cx="2931856" cy="175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avatars.mds.yandex.net/i?id=65008cc2d933c142f036f04706c6776f7c183775-9863451-images-thumbs&amp;n=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008" y="998320"/>
            <a:ext cx="2700287" cy="180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avatars.mds.yandex.net/i?id=849219c7f3e48c5fed42c61ab79c20617f49ab9b-10639710-images-thumbs&amp;n=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5" y="3803797"/>
            <a:ext cx="3057314" cy="20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s://avatars.mds.yandex.net/i?id=255a7dab1a374991c32c2831a6f7456ba3a7cce1-5313756-images-thumbs&amp;n=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4472" y="3803797"/>
            <a:ext cx="3011610" cy="200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https://avatars.mds.yandex.net/i?id=af40cc4425ccc76c63068d134b8e7cb0f544e48f-5542956-images-thumbs&amp;n=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7023" y="3861049"/>
            <a:ext cx="2708762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077538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04664"/>
            <a:ext cx="8064896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Гелофиты (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гидрогигрофиты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или воздушно-водные растения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2" descr="https://img-w.ixbt.site/live/images/original/03/53/89/2023/08/19/0fc079bd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64738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467673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3816" y="136796"/>
            <a:ext cx="806489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Низкотравные гелофиты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2996952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Частуха подорожниковая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6821" y="2996950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Стрелолист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35596" y="3012997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Сусак зонтичный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6053225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Ежеголовник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7949" y="6049866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Хвощ речной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24970" y="6047634"/>
            <a:ext cx="261286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Манник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6" name="Picture 2" descr="https://avatars.mds.yandex.net/i?id=b52496c5fb538cb6cac38911def3c4e14f418ca3-8230897-images-thumbs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50" y="922328"/>
            <a:ext cx="2977652" cy="178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avatars.mds.yandex.net/i?id=75c21183f5027af2411534b7994799212aa06c76-12582966-images-thumbs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956175"/>
            <a:ext cx="1968768" cy="196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avatars.mds.yandex.net/i?id=a0689176b725ab89d0206564dd5ac89a5eb786f9-5542693-images-thumbs&amp;n=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604719"/>
            <a:ext cx="2290284" cy="22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avatars.mds.yandex.net/i?id=bf072c4854844dc26c2d06f0571d0c8cc92a5342-12753080-images-thumbs&amp;n=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92" y="3709212"/>
            <a:ext cx="2923129" cy="219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avatars.mds.yandex.net/i?id=8baaea57077750c2e8ee5ba4aa429712a59cb27c-4303535-images-thumbs&amp;n=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793" y="3717667"/>
            <a:ext cx="2922803" cy="219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https://avatars.mds.yandex.net/i?id=4b25ab6b8ca0492f9b22bc5d2496c999652262fe-13290341-images-thumbs&amp;n=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915" y="3496773"/>
            <a:ext cx="2454978" cy="245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76059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06489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Приземные гелофиты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048" y="3921215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Ситняг игольчатый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72507" y="3921215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Лужница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водная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0672" y="3923899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Монция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ключевая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0" name="Picture 2" descr="https://avatars.mds.yandex.net/i?id=714f90a5a6a3ff5eed66f2aea7d8541758f84382-10267148-images-thumbs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596" y="1350246"/>
            <a:ext cx="2941537" cy="19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192" y="1098699"/>
            <a:ext cx="2016224" cy="2688299"/>
          </a:xfrm>
          <a:prstGeom prst="rect">
            <a:avLst/>
          </a:prstGeom>
        </p:spPr>
      </p:pic>
      <p:pic>
        <p:nvPicPr>
          <p:cNvPr id="12292" name="Picture 4" descr="https://avatars.mds.yandex.net/i?id=8b25a4cf47d02d3caf634aa2de032a59038fa6e0-5229416-images-thumbs&amp;n=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453" y="1268168"/>
            <a:ext cx="2664296" cy="21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941168"/>
            <a:ext cx="8113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состав условно выделенной современной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аквафлоры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Беларуси входит 180 видов высших водных (71 вид), воздушно-водных (46 видов) и околоводных (63 вида) растений.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39337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-w.ixbt.site/live/images/original/03/53/89/2023/08/19/e6f1a56952.jpg?w=87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055305"/>
            <a:ext cx="4968552" cy="248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96409"/>
            <a:ext cx="878497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A1A1A"/>
                </a:solidFill>
                <a:latin typeface="PT Sans"/>
              </a:rPr>
              <a:t>Рогоз узколистный (широколистный) </a:t>
            </a:r>
          </a:p>
          <a:p>
            <a:pPr algn="ctr"/>
            <a:r>
              <a:rPr lang="ru-RU" sz="2400" b="1" dirty="0">
                <a:solidFill>
                  <a:srgbClr val="1A1A1A"/>
                </a:solidFill>
                <a:latin typeface="PT Sans"/>
              </a:rPr>
              <a:t>(семейство рогозовые)</a:t>
            </a:r>
            <a:endParaRPr lang="ru-RU" sz="2400" b="1" dirty="0"/>
          </a:p>
        </p:txBody>
      </p:sp>
      <p:pic>
        <p:nvPicPr>
          <p:cNvPr id="2052" name="Picture 4" descr="https://avatars.mds.yandex.net/i?id=3018b4aee5c9f85fdb91694f91f030b53f83fd9a-585928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8532" y="1268760"/>
            <a:ext cx="3096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Рого́з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узколи́стный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Латинский язык"/>
              </a:rPr>
              <a:t>лат.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Týpha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angustifólia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многолетнее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Водные растения"/>
              </a:rPr>
              <a:t>водное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Болото"/>
              </a:rPr>
              <a:t>болотное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Травы"/>
              </a:rPr>
              <a:t>травянистое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растение,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Биологический вид"/>
              </a:rPr>
              <a:t>вид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Род (биология)"/>
              </a:rPr>
              <a:t>рода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Рогоз"/>
              </a:rPr>
              <a:t>Рогоз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526" y="3350289"/>
            <a:ext cx="2736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Onest"/>
                <a:hlinkClick r:id="rId12" tooltip="Корневище"/>
              </a:rPr>
              <a:t>Корневище</a:t>
            </a:r>
            <a:r>
              <a:rPr lang="ru-RU" sz="2000" dirty="0">
                <a:solidFill>
                  <a:srgbClr val="1E1E1E"/>
                </a:solidFill>
                <a:latin typeface="Onest"/>
              </a:rPr>
              <a:t> ветвистое ползучее, до 3 и более см в диаметре и до 1,5 м длиной!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9807" y="5135213"/>
            <a:ext cx="321379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E1E1E"/>
                </a:solidFill>
                <a:latin typeface="Onest"/>
              </a:rPr>
              <a:t>Размножается и </a:t>
            </a:r>
            <a:r>
              <a:rPr lang="ru-RU" sz="2000" dirty="0">
                <a:solidFill>
                  <a:srgbClr val="1E1E1E"/>
                </a:solidFill>
                <a:latin typeface="Onest"/>
              </a:rPr>
              <a:t>распространяется</a:t>
            </a:r>
            <a:r>
              <a:rPr lang="ru-RU" dirty="0">
                <a:solidFill>
                  <a:srgbClr val="1E1E1E"/>
                </a:solidFill>
                <a:latin typeface="Onest"/>
              </a:rPr>
              <a:t> преимущественно семенами!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09341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568952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поверхностных водных объектов в надлежащем состоянии осуществляется в целях их устойчивого функционирования (способности поверхностных водных объектов сохранять свое экологическое состояние (статус) и благоприятные условия воспроизводства водных биологических ресурсов под воздействием природных и антропогенных факторов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i?id=f872a00e42ca487cd48d789bb6389155516e8790-4033773-images-thumbs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763" y="2564904"/>
            <a:ext cx="44284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9470" y="2060847"/>
            <a:ext cx="4167025" cy="422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477987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80728"/>
            <a:ext cx="3672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YS Text"/>
              </a:rPr>
              <a:t>Род многолетних и однолетних прибрежно-водных растений.</a:t>
            </a:r>
          </a:p>
          <a:p>
            <a:r>
              <a:rPr lang="ru-RU" dirty="0">
                <a:solidFill>
                  <a:srgbClr val="000000"/>
                </a:solidFill>
                <a:latin typeface="YS Text"/>
              </a:rPr>
              <a:t>Вырастает до 4 метров, в редких случаях до 6.</a:t>
            </a:r>
          </a:p>
          <a:p>
            <a:r>
              <a:rPr lang="ru-RU" b="1" dirty="0">
                <a:solidFill>
                  <a:srgbClr val="000000"/>
                </a:solidFill>
                <a:latin typeface="YS Text"/>
              </a:rPr>
              <a:t>Камышом также называют другие растения, в частности </a:t>
            </a:r>
            <a:r>
              <a:rPr lang="ru-RU" b="1" u="sng" dirty="0">
                <a:solidFill>
                  <a:srgbClr val="000000"/>
                </a:solidFill>
                <a:latin typeface="YS Text"/>
              </a:rPr>
              <a:t>рогоз и тростник</a:t>
            </a:r>
            <a:r>
              <a:rPr lang="ru-RU" b="1" dirty="0">
                <a:solidFill>
                  <a:srgbClr val="000000"/>
                </a:solidFill>
                <a:latin typeface="YS Text"/>
              </a:rPr>
              <a:t>, хотя это растения из других семейств!!!</a:t>
            </a:r>
            <a:endParaRPr lang="ru-RU" b="1" i="0" dirty="0">
              <a:solidFill>
                <a:srgbClr val="000000"/>
              </a:solidFill>
              <a:effectLst/>
              <a:latin typeface="YS Text"/>
            </a:endParaRPr>
          </a:p>
        </p:txBody>
      </p:sp>
      <p:pic>
        <p:nvPicPr>
          <p:cNvPr id="1026" name="Picture 2" descr="https://avatars.mds.yandex.net/get-entity_search/1727263/725100353/ori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3307" y="1052736"/>
            <a:ext cx="537659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308081"/>
            <a:ext cx="511256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Камыш (семейство осоковые)</a:t>
            </a: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843050"/>
            <a:ext cx="191781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41082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264" y="1196752"/>
            <a:ext cx="4509791" cy="792088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algn="l"/>
            <a:r>
              <a:rPr lang="ru-RU" sz="1800" dirty="0">
                <a:solidFill>
                  <a:srgbClr val="202122"/>
                </a:solidFill>
                <a:latin typeface="Arial" panose="020B0604020202020204" pitchFamily="34" charset="0"/>
              </a:rPr>
              <a:t>Крупные многолетние травы с длинными ползучими </a:t>
            </a:r>
            <a:r>
              <a:rPr lang="ru-RU" sz="1800" dirty="0">
                <a:solidFill>
                  <a:srgbClr val="0645AD"/>
                </a:solidFill>
                <a:latin typeface="Arial" panose="020B0604020202020204" pitchFamily="34" charset="0"/>
                <a:hlinkClick r:id="rId2" tooltip="Корневище"/>
              </a:rPr>
              <a:t>корневищами</a:t>
            </a:r>
            <a:r>
              <a:rPr lang="ru-RU" sz="1800" dirty="0">
                <a:solidFill>
                  <a:srgbClr val="0645AD"/>
                </a:solidFill>
                <a:latin typeface="Arial" panose="020B0604020202020204" pitchFamily="34" charset="0"/>
              </a:rPr>
              <a:t>!</a:t>
            </a:r>
            <a:endParaRPr lang="ru-RU" sz="1800" dirty="0"/>
          </a:p>
        </p:txBody>
      </p:sp>
      <p:pic>
        <p:nvPicPr>
          <p:cNvPr id="10242" name="Picture 2" descr="https://avatars.mds.yandex.net/i?id=ff3118ed699230c904179f896ef09452dcc7cd39-588672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62" y="3789040"/>
            <a:ext cx="4572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288277"/>
            <a:ext cx="3751144" cy="50015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23728" y="476672"/>
            <a:ext cx="5112568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Тростник (семейство злаков)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2037" y="2219363"/>
            <a:ext cx="4509791" cy="14947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YS Text"/>
              </a:rPr>
              <a:t>Семена распространяются ветром и водой. Кроме того, известно вегетативное размножение, осуществляющееся посредством столонов и корневищ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436103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9288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ПРЕОБЛАДАЮЩИЕ ЭКОСИСТЕМНЫЕ ФУНКЦИИ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ПРИБРЕЖНО-ВОДНОЙ РАСТИТЕЛЬНОСТИ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ИХ РАЗЛИЧНОМ СОДЕРЖАНИИ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432235"/>
            <a:ext cx="971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30 %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1432235"/>
            <a:ext cx="918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2851"/>
            <a:ext cx="416594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экологического состояния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900871"/>
            <a:ext cx="4122475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Ухудшение экологического состояния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315194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•Эстетическая функция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Насыщение воды кислородом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Убежище и источник питания для животных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Естественная очистка воды от многих загрязняющих веществ, их комбинаций и патогенных организмов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03221" y="2420888"/>
            <a:ext cx="4572000" cy="3785652"/>
          </a:xfrm>
          <a:prstGeom prst="rect">
            <a:avLst/>
          </a:prstGeom>
          <a:solidFill>
            <a:srgbClr val="FF6699"/>
          </a:solidFill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Накопление растительного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его деструкция в пределах зарастающей зоны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Накопление загрязняющих веществ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Снижение интенсивности фотосинтеза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Низкий уровень насыщения воды кислородом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Низкая скорость минерализации органического вещества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Создание благоприятных гидродинамических условий для развития сине-зеленых водорослей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Заморные явления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Раннее угнетение и разложение макрофитов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Неприятные запахи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Потеря рыбохозяйственной и рекреационной функции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Заиление и заболачивание водного объекта</a:t>
            </a:r>
          </a:p>
        </p:txBody>
      </p:sp>
    </p:spTree>
    <p:extLst>
      <p:ext uri="{BB962C8B-B14F-4D97-AF65-F5344CB8AC3E}">
        <p14:creationId xmlns:p14="http://schemas.microsoft.com/office/powerpoint/2010/main" val="3472077714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49610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ПРОИЗРАСТАНИЯ ПРИБРЕЖНО-ВОДНОЙ РАСТИТЕЛЬНОСТИ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1512" y="1196752"/>
            <a:ext cx="86401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&lt; 2 м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(могут встречаются на глубинах до 4 м) 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 период укоренения скорость движения воды &lt; 10 см/с и отсутствие движения в донных отложениях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Прозрачность воды позволяет достичь поверхности растений 1-4 % света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Оптимальная температура для фотосинтеза 20-35°C, хотя могут произрастать при более низких температурах</a:t>
            </a:r>
          </a:p>
        </p:txBody>
      </p:sp>
    </p:spTree>
    <p:extLst>
      <p:ext uri="{BB962C8B-B14F-4D97-AF65-F5344CB8AC3E}">
        <p14:creationId xmlns:p14="http://schemas.microsoft.com/office/powerpoint/2010/main" val="99958800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48680"/>
            <a:ext cx="8712968" cy="6370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БОРЬБЫ С РАСТИТЕЛЬНОСТЬЮ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Химический</a:t>
            </a:r>
          </a:p>
          <a:p>
            <a:pPr indent="450215"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Механический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Биологический</a:t>
            </a:r>
          </a:p>
          <a:p>
            <a:pPr indent="450215" algn="just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!!!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Наибольший эффект в борьбе с зарастанием водоемов тростником, рогозом и другой жесткой растительностью дает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механический метод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Растения срезать как можно ниже</a:t>
            </a:r>
          </a:p>
          <a:p>
            <a:pPr indent="2667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 грунту.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Скашивание зарослей прибрежно-водной </a:t>
            </a:r>
          </a:p>
          <a:p>
            <a:pPr marL="266700" indent="317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растительности проводится </a:t>
            </a:r>
          </a:p>
          <a:p>
            <a:pPr marL="266700" indent="317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период максимального накопления </a:t>
            </a:r>
          </a:p>
          <a:p>
            <a:pPr marL="266700" indent="317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тканями растений биогенных веществ – </a:t>
            </a:r>
          </a:p>
          <a:p>
            <a:pPr marL="266700" indent="317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конце августа и сентябре!!!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в зарастании водоема преобладает</a:t>
            </a:r>
          </a:p>
          <a:p>
            <a:pPr marL="2667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погруженная растительность, </a:t>
            </a:r>
          </a:p>
          <a:p>
            <a:pPr marL="2667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выкашивание</a:t>
            </a:r>
          </a:p>
          <a:p>
            <a:pPr marL="2667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ее целесообразно проводить в середине </a:t>
            </a:r>
          </a:p>
          <a:p>
            <a:pPr marL="2667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сезона вегетации – в июле.</a:t>
            </a:r>
          </a:p>
          <a:p>
            <a:pPr algn="just">
              <a:spcAft>
                <a:spcPts val="0"/>
              </a:spcAft>
            </a:pP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564904"/>
            <a:ext cx="3312368" cy="1863207"/>
          </a:xfrm>
          <a:prstGeom prst="rect">
            <a:avLst/>
          </a:prstGeom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535098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28935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97152"/>
            <a:ext cx="457200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Целесообразно проводить совместное удаление растительности и донных отложений при заилении участка водного объекта с мощностью донных отложений 40-50 см и выше.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326352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3104752" cy="23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0236" y="2132856"/>
            <a:ext cx="45720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Ручное кошение также возможно вдоль берегов рек, водоемов и в недоступных для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плавсредств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местах.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Разрушение корневой системы макрофитов рыхлением донных отложений.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73901"/>
            <a:ext cx="45720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Кошение водной растительности осуществляется по мере необходимости от одного до трех раз за сезон. </a:t>
            </a:r>
          </a:p>
        </p:txBody>
      </p:sp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025" y="346169"/>
            <a:ext cx="2195432" cy="123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671397" y="722272"/>
            <a:ext cx="79904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3</a:t>
            </a:r>
          </a:p>
        </p:txBody>
      </p:sp>
      <p:sp>
        <p:nvSpPr>
          <p:cNvPr id="6" name="Умножение 5"/>
          <p:cNvSpPr/>
          <p:nvPr/>
        </p:nvSpPr>
        <p:spPr>
          <a:xfrm>
            <a:off x="7747910" y="747354"/>
            <a:ext cx="360040" cy="2880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34124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332656"/>
            <a:ext cx="5157663" cy="4938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6" name="Прямоугольник 5"/>
          <p:cNvSpPr/>
          <p:nvPr/>
        </p:nvSpPr>
        <p:spPr>
          <a:xfrm>
            <a:off x="395536" y="980728"/>
            <a:ext cx="420335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Биологическая мелиорация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7366" y="1810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Зарыбление белым амуром (годовик или 2-х леток с массой не менее 300</a:t>
            </a:r>
            <a:r>
              <a:rPr lang="be-BY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г, плотность посадки – до 50 экз./га.)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366" y="371703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Зарыбление толстолобиками (пестрый, белый и их гибриды). </a:t>
            </a: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масса для вселения – сеголетки /годовики не менее 25 г., двухлетки/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двухгодовики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менее 150 г (пестрый), не менее 120 г (белый). Плотность посадки (экз./га) до 400 годовик/сеголеток, до 200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двухгодовик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/двухлеток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avatars.mds.yandex.net/i?id=aa668d5d8e4dd12e5aef49b06730ba260820539b-5480663-images-thumbs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3765" y="4149080"/>
            <a:ext cx="3075210" cy="131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470817ebc9ff96470ae2e32eda947d51c990ed4a-12752969-images-thumbs&amp;n=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427" y="1378091"/>
            <a:ext cx="2963887" cy="197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953817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Лодка-косилка ЛК-12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338219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196752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лодка-косилка – ЛК-12А производства ОАО «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БобруйскАгроМаш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стоимость 59 тыс. руб. 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(для Минской, Гомельской, Брестской областей)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4664"/>
            <a:ext cx="861979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 ТЕХНИКА ДЛЯ БОРЬБЫ С ЗАРАСТАЕМОСТЬЮ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933056"/>
            <a:ext cx="4230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многофункциональный самоходный земснаряд – стоимость 140 тыс. руб. 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(для Витебской области)</a:t>
            </a:r>
            <a:endParaRPr lang="ru-RU" sz="2000" b="1" dirty="0"/>
          </a:p>
        </p:txBody>
      </p:sp>
      <p:sp>
        <p:nvSpPr>
          <p:cNvPr id="9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737" y="3419708"/>
            <a:ext cx="3456384" cy="259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8303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196752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экскаватор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Sunward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SWE35UF – стоимость 186 тыс. руб., навесное 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оборудование – стоимость 25 500 руб. (для Могилевской области)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4664"/>
            <a:ext cx="861979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 ТЕХНИКА ДЛЯ БОРЬБЫ С ЗАРАСТАЕМОСТЬЮ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933056"/>
            <a:ext cx="42302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экскаватор на пневмоколесном ходу – стоимость 498 тыс. руб., 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многофункциональный самоходный земснаряд – стоимость 140 тыс. руб. (для 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Брестской области)</a:t>
            </a:r>
            <a:endParaRPr lang="ru-RU" sz="2000" b="1" dirty="0"/>
          </a:p>
        </p:txBody>
      </p:sp>
      <p:sp>
        <p:nvSpPr>
          <p:cNvPr id="9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s://avatars.mds.yandex.net/i?id=d88a847ac981280c0461f6c6f1fe0eea8a944161673097bb-12471273-images-thumbs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2933086" cy="219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i?id=7990947fb94a1c7fb76e752c796be387eeb2b953-6327735-images-thumbs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870676"/>
            <a:ext cx="3557993" cy="200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30995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i?id=41fd392ab32fcd408e4d30613d4669b294416538-5734356-images-thumbs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7849"/>
            <a:ext cx="2880320" cy="190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upload.wikimedia.org/wikipedia/commons/thumb/e/e6/Salvinia_natans_%28habitus%29_1.jpg/330px-Salvinia_natans_%28habitus%29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3274" y="987387"/>
            <a:ext cx="2619491" cy="196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28184" y="3222378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Сальвиния плавающая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2086" y="3222378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Наяда малая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193630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Полушник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озерный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401" y="190830"/>
            <a:ext cx="8825095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Некоторые водные растения, занесенные в Красную книгу </a:t>
            </a:r>
          </a:p>
          <a:p>
            <a:pPr algn="ctr">
              <a:spcAft>
                <a:spcPts val="0"/>
              </a:spcAft>
              <a:tabLst>
                <a:tab pos="2868613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Республики Беларусь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20" name="Picture 8" descr="Кубышка мала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696345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1401" y="6058042"/>
            <a:ext cx="288032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Кубышка малая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6027264"/>
            <a:ext cx="174150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Кувшинка белая</a:t>
            </a:r>
            <a:endParaRPr lang="ru-RU" sz="1600" b="1" dirty="0"/>
          </a:p>
        </p:txBody>
      </p:sp>
      <p:pic>
        <p:nvPicPr>
          <p:cNvPr id="13322" name="Picture 10" descr="https://upload.wikimedia.org/wikipedia/commons/thumb/8/83/Nymphaea_alba_in_Duisburg.jpg/275px-Nymphaea_alba_in_Duisbur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266" y="3839145"/>
            <a:ext cx="3004918" cy="204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51048" y="6033738"/>
            <a:ext cx="2654509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Болотница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пятицветковая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968" y="1061242"/>
            <a:ext cx="2554178" cy="1914138"/>
          </a:xfrm>
          <a:prstGeom prst="rect">
            <a:avLst/>
          </a:prstGeom>
        </p:spPr>
      </p:pic>
      <p:pic>
        <p:nvPicPr>
          <p:cNvPr id="1028" name="Picture 4" descr="https://avatars.mds.yandex.net/i?id=6e9a0081f86778353a70485050a0f34e3a4a5f11-9849134-images-thumbs&amp;n=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769424"/>
            <a:ext cx="1842329" cy="211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4558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974" y="188640"/>
            <a:ext cx="8618559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Благоустройство поверхностных водных объектов – совокупность работ, в том числе строительных, специальных, монтажных, пусконаладочных, и мероприятий, осуществляемых на поверхностных водных объектах и прилегающих к ним территориях в границах водоохранных зон, в целях приведения этих объектов в состояние, пригодное для их целевого использования, создания благоприятных условий жизнедеятельности населения, формирования полноценной, эстетически выразительной среды обитания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996952"/>
            <a:ext cx="4934322" cy="3289548"/>
          </a:xfrm>
          <a:prstGeom prst="rect">
            <a:avLst/>
          </a:prstGeom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39" y="3356992"/>
            <a:ext cx="39944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751169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34" y="188640"/>
            <a:ext cx="9015051" cy="628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88951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7" y="908720"/>
            <a:ext cx="8964488" cy="462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4597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20688"/>
            <a:ext cx="8424936" cy="4154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Благоустройство поверхностных водных объектов является частью работ по благоустройству территорий и осуществляется преимущественно:</a:t>
            </a:r>
          </a:p>
          <a:p>
            <a:pPr indent="450215" algn="just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местах их использования для рекреации, физической культуры, спорта и туризма;</a:t>
            </a:r>
          </a:p>
          <a:p>
            <a:pPr algn="just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поверхностных водных объектах (их частях), переданных в аренду;</a:t>
            </a:r>
          </a:p>
          <a:p>
            <a:pPr algn="just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территории городов.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4768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856984" cy="34470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поверхностных водных объектов в надлежащем состоянии обеспечивается:</a:t>
            </a:r>
          </a:p>
          <a:p>
            <a:pPr indent="450215" algn="just">
              <a:spcAft>
                <a:spcPts val="0"/>
              </a:spcAft>
            </a:pPr>
            <a:endParaRPr lang="ru-RU" sz="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местными исполнительными и распорядительными органами на землях общего пользования и землях запаса;</a:t>
            </a:r>
          </a:p>
          <a:p>
            <a:pPr indent="450215" algn="just">
              <a:spcAft>
                <a:spcPts val="0"/>
              </a:spcAft>
            </a:pPr>
            <a:endParaRPr lang="ru-RU" sz="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юридическими лицами и гражданами, в том числе индивидуальными предпринимателями, осуществляющими пользование поверхностными водными объектами на праве обособленного и (или) специального водопользования, аренды и (или) у которых поверхностные водные объекты расположены в границах земельных участков, предоставленных им в установленном порядке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683922"/>
            <a:ext cx="884079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!!!Содержание поверхностных водных объектов в надлежащем состоянии осуществляется за счет средств местных бюджетов, собственных средств водопользователей и иных источников, не запрещенных законодательством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4280" y="5157192"/>
            <a:ext cx="8840794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комплекса мероприятий осуществляется после уведомления местных исполнительных и распорядительных органов.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!!!Срок реализации плана мероприятий, включающий рекомендации по содержанию поверхностных водных объектов в надлежащем состоянии и улучшению их экологического состояния (статуса), и не должен превышать 3 года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4493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064896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работ по содержанию поверхностных водных объектов в надлежащем состоянии и их благоустройству включает следующие этапы:</a:t>
            </a:r>
          </a:p>
          <a:p>
            <a:pPr indent="450215" algn="just"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оценки состояния поверхностных водных объектов;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комплекса мероприятий, направленных на содержание поверхностных водных объектов в надлежащем состоянии (далее комплекс мероприятий).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5478" y="3501008"/>
            <a:ext cx="7992888" cy="21852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состояния поверхностного водного объекта проводится путем визуального его обследования, включая осмотр состояния территории, прилегающей к поверхностному водному объекту. Результаты обследования отражаются в акте осмотра поверхностного водного объекта.</a:t>
            </a:r>
          </a:p>
          <a:p>
            <a:pPr indent="450215" algn="just">
              <a:spcAft>
                <a:spcPts val="0"/>
              </a:spcAft>
            </a:pP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комплекса мероприятий выполняется научными организациями, всего 11, перечень представлен в регламентах.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5505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20688"/>
            <a:ext cx="8424936" cy="5262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Необходимость принятия мер по содержанию поверхностных водных объектов в надлежащем состоянии определяется на основании результатов оценки состояния поверхностных водных объектов, которая проводится:</a:t>
            </a:r>
          </a:p>
          <a:p>
            <a:pPr indent="450215" algn="just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поверхностных водных объектов, охваченных регулярными наблюдениями в составе Национальной системы мониторинга окружающей среды в Республике Беларусь – по данным мониторинга поверхностных вод за последние 5 лет; </a:t>
            </a:r>
          </a:p>
          <a:p>
            <a:pPr algn="just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иных поверхностных водных объектов – по результатам комиссионных обследований или выполненных научных исследований.</a:t>
            </a:r>
          </a:p>
        </p:txBody>
      </p:sp>
    </p:spTree>
    <p:extLst>
      <p:ext uri="{BB962C8B-B14F-4D97-AF65-F5344CB8AC3E}">
        <p14:creationId xmlns:p14="http://schemas.microsoft.com/office/powerpoint/2010/main" val="3091130204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3852</TotalTime>
  <Words>2394</Words>
  <Application>Microsoft Office PowerPoint</Application>
  <PresentationFormat>Экран (4:3)</PresentationFormat>
  <Paragraphs>359</Paragraphs>
  <Slides>51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60" baseType="lpstr">
      <vt:lpstr>Arial</vt:lpstr>
      <vt:lpstr>Calibri</vt:lpstr>
      <vt:lpstr>Candara</vt:lpstr>
      <vt:lpstr>Onest</vt:lpstr>
      <vt:lpstr>PT Sans</vt:lpstr>
      <vt:lpstr>Symbol</vt:lpstr>
      <vt:lpstr>Times New Roman</vt:lpstr>
      <vt:lpstr>YS Text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Крупные многолетние травы с длинными ползучими корневищами!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Ковзунова Ольга Викторовна</dc:creator>
  <cp:lastModifiedBy>1</cp:lastModifiedBy>
  <cp:revision>303</cp:revision>
  <cp:lastPrinted>2022-07-13T09:21:19Z</cp:lastPrinted>
  <dcterms:modified xsi:type="dcterms:W3CDTF">2025-06-16T12:41:30Z</dcterms:modified>
</cp:coreProperties>
</file>