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0" r:id="rId6"/>
    <p:sldId id="270" r:id="rId7"/>
    <p:sldId id="262" r:id="rId8"/>
    <p:sldId id="264" r:id="rId9"/>
    <p:sldId id="263" r:id="rId10"/>
    <p:sldId id="26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6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7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5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F4C3-53C8-47C8-A6AD-2ED215116013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7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000" y="669001"/>
            <a:ext cx="8423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культурно-зрелищных мероприятий (КЗМ)</a:t>
            </a:r>
            <a:endParaRPr lang="ru-RU" sz="3200" dirty="0"/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  от 22.06.2022 № 401 «О реестре организаторов культурно-зрелищных мероприятий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25.06.2021 № 240 «Об административных процедурах, осуществляемых в отношении субъектов хозяйствования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4583" y="644613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культуры имеет право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органов внутренних дел, органов государственной безопасности и (или) Министерства культуры Республики Беларусь информацию о деятельности исполнителей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которых предусмотрено программой КЗМ.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КЗМ имеет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2-х или более организаторов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в соответствии с Кодексом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культуре Республики Беларусь и (или) иными актами законодательства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 получение удостоверения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организаторам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также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9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решение о проведении КЗМ принято: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Президентом Республики Беларусь,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Министров Республики Беларусь,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республиканскими органами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гос.управления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Облисполкомом,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Рай(гор)исполкомами,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местными администрациями районов в городах</a:t>
            </a:r>
          </a:p>
        </p:txBody>
      </p:sp>
    </p:spTree>
    <p:extLst>
      <p:ext uri="{BB962C8B-B14F-4D97-AF65-F5344CB8AC3E}">
        <p14:creationId xmlns:p14="http://schemas.microsoft.com/office/powerpoint/2010/main" val="10725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871" y="831057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белорусских исполнителей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а организаторы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со статусом «национальный», «академический» или званием «Заслуженный коллектив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мероприятия проводятся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с участием исполнителей, которым присвоено такие статус и звание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ИСКЛЮЧИТЕЛЬНО с участием исполнителей, которые находятся в штате организатора КЗМ, (ТЗО, учреждение культуры областного, районного, городского подчинения или структурного подразделения по культуре, подчиненного исполкомам), его структурных подразделениях или в созданных ими коллективах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с участием исполнителей, которые находятся в штате организатора КЗМ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(его структурных подразделениях) или в созданных ими коллективах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сценической площадке, которая находится в собственности, хозяйственно распоряжении, оперативном управлении организатора КЗМ, передана организатору в безвозмездное пользование или арендуется  им не менее 6 месяцев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6" y="873902"/>
            <a:ext cx="85689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НАПРАВЛЕНИЕ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предоставлением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договоров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исполнителями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коллективами или гражданами,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ИП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их интересы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ТОЛЬКО белорусских исполнителей,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«Дворец Республики»,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«Республиканский культурно-образовательный центр»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делами Президента Республики Беларусь,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государственная телерадиокомпания,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 «Второй национальный телеканал»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 «Столичное ТВ»,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Белгосфилармония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филармонии,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Минскконцерт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(организационная структуры) Федерации профсоюзов Беларуси;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санаторно-курортная или оздоровительная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(КЗМ проводится в комплексе санаторно-курортных и оздоровительных услуг)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5"/>
            <a:ext cx="5672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удостоверения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49080"/>
            <a:ext cx="81729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зарубежных исполнителей при проведении спектаклей государственными театрами и представлений государственными цирками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112474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ИП,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собственных нужд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гражданина и (или) его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 родственников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семьи, свояков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причине семейного или другого праздника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получения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на территории Гродненской области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8:30 до 17:30 (обед с 13:00 до 14:00)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230023, 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Гродно, ул. Ожешко, 3, 815 кб.,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8 (0152) 74 33 92 – Богданович Ольга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Томашевна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заместитель начальника отдела управления культуры Гродненского облисполкома,  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(0152) 74 33 62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Давыдик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Сергей Николаевич, начальник отдела управления культуры Гродненского облисполкома.</a:t>
            </a:r>
          </a:p>
        </p:txBody>
      </p:sp>
    </p:spTree>
    <p:extLst>
      <p:ext uri="{BB962C8B-B14F-4D97-AF65-F5344CB8AC3E}">
        <p14:creationId xmlns:p14="http://schemas.microsoft.com/office/powerpoint/2010/main" val="32469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606" y="5013176"/>
            <a:ext cx="8423412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  от 22.06.2022 № 401 «О реестре организаторов культурно-зрелищных мероприятий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ОБЯЗАН БЫТЬ ВКЛЮЧЕННЫМ В РЕЕСТР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КЗМ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государственных органов, государственных организаций, организаций, в уставных фондах которых 50 и более % акций (долей) в собственности Республики Беларусь и (или) ее административно-территориальных единиц)</a:t>
            </a:r>
          </a:p>
        </p:txBody>
      </p:sp>
    </p:spTree>
    <p:extLst>
      <p:ext uri="{BB962C8B-B14F-4D97-AF65-F5344CB8AC3E}">
        <p14:creationId xmlns:p14="http://schemas.microsoft.com/office/powerpoint/2010/main" val="37481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80920" cy="465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3727" y="5632038"/>
            <a:ext cx="5180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https://kultura.by/reestr-organizatorov/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91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606" y="5013176"/>
            <a:ext cx="8423412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214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 культуре от 20.07.2016 № 413-З (ред. от 21.07.2022);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КЗМ его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получить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специальное разрешение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на право организации и проведения 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Беларусь (далее – удостоверение)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82204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выдается на право организации и проведения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(отдельного)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нескольких КЗМ, которые проводятся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одной области на протяжении 30 календарных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гастролей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одного и того же исполнителя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(состава исполнителей).</a:t>
            </a:r>
          </a:p>
        </p:txBody>
      </p:sp>
    </p:spTree>
    <p:extLst>
      <p:ext uri="{BB962C8B-B14F-4D97-AF65-F5344CB8AC3E}">
        <p14:creationId xmlns:p14="http://schemas.microsoft.com/office/powerpoint/2010/main" val="364370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365" y="4961993"/>
            <a:ext cx="8423412" cy="156966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21.07.2022);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культуры Республики Беларусь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04.01.2022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985" y="26064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планируемого дня начала реализации входных билетов или дня проведения КЗМ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билеты не продаются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культуры Гродненского облисполкома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(230023, г. Гродно, ул. Ожешко, 3, </a:t>
            </a:r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815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ЗАЯВЛЕНИЕМ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лично, курьером, наземной почтой.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варианте заявления не принимаются!</a:t>
            </a:r>
          </a:p>
        </p:txBody>
      </p:sp>
    </p:spTree>
    <p:extLst>
      <p:ext uri="{BB962C8B-B14F-4D97-AF65-F5344CB8AC3E}">
        <p14:creationId xmlns:p14="http://schemas.microsoft.com/office/powerpoint/2010/main" val="3036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4104456" cy="5117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7984" y="47667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/>
              <a:t>ПРОГРАММА КУЛЬТУРНО-ЗРЕЛИЩНОГО МЕРОПРИЯТИЯ:</a:t>
            </a:r>
          </a:p>
          <a:p>
            <a:r>
              <a:rPr lang="ru-RU" b="1" dirty="0"/>
              <a:t>утвержденный</a:t>
            </a:r>
            <a:r>
              <a:rPr lang="ru-RU" dirty="0"/>
              <a:t> организатором культурно-зрелищного мероприятия документ, содержащий сведения о культурно-зрелищном мероприятии, включая его </a:t>
            </a:r>
          </a:p>
          <a:p>
            <a:pPr lvl="0"/>
            <a:r>
              <a:rPr lang="ru-RU" dirty="0" smtClean="0"/>
              <a:t>1. название</a:t>
            </a:r>
            <a:r>
              <a:rPr lang="ru-RU" dirty="0"/>
              <a:t>, </a:t>
            </a:r>
          </a:p>
          <a:p>
            <a:pPr lvl="0"/>
            <a:r>
              <a:rPr lang="ru-RU" dirty="0" smtClean="0"/>
              <a:t>2. перечень </a:t>
            </a:r>
            <a:r>
              <a:rPr lang="ru-RU" dirty="0"/>
              <a:t>номеров, </a:t>
            </a:r>
          </a:p>
          <a:p>
            <a:pPr lvl="0"/>
            <a:r>
              <a:rPr lang="ru-RU" dirty="0" smtClean="0"/>
              <a:t>3. информацию </a:t>
            </a:r>
            <a:r>
              <a:rPr lang="ru-RU" dirty="0"/>
              <a:t>о месте и </a:t>
            </a:r>
          </a:p>
          <a:p>
            <a:pPr lvl="0"/>
            <a:r>
              <a:rPr lang="ru-RU" dirty="0" smtClean="0"/>
              <a:t>4. времени </a:t>
            </a:r>
            <a:r>
              <a:rPr lang="ru-RU" dirty="0"/>
              <a:t>(сроках) его проведения, </a:t>
            </a:r>
          </a:p>
          <a:p>
            <a:pPr lvl="0"/>
            <a:r>
              <a:rPr lang="ru-RU" dirty="0" smtClean="0"/>
              <a:t>5. проектной </a:t>
            </a:r>
            <a:r>
              <a:rPr lang="ru-RU" dirty="0"/>
              <a:t>мощности сценической площадки (при отсутствии — предполагаемое количество зрителей), на которой планируется культурно-зрелищное мероприятие, </a:t>
            </a:r>
          </a:p>
          <a:p>
            <a:pPr lvl="0"/>
            <a:r>
              <a:rPr lang="ru-RU" dirty="0" smtClean="0"/>
              <a:t>6. белорусские </a:t>
            </a:r>
            <a:r>
              <a:rPr lang="ru-RU" dirty="0"/>
              <a:t>и (или) иностранные исполнители (далее, если иное не указано, </a:t>
            </a:r>
            <a:r>
              <a:rPr lang="ru-RU" dirty="0" smtClean="0"/>
              <a:t>исполнители</a:t>
            </a:r>
            <a:r>
              <a:rPr lang="ru-RU" dirty="0"/>
              <a:t>) </a:t>
            </a:r>
          </a:p>
          <a:p>
            <a:pPr lvl="0"/>
            <a:r>
              <a:rPr lang="ru-RU" dirty="0" smtClean="0"/>
              <a:t>7. и </a:t>
            </a:r>
            <a:r>
              <a:rPr lang="ru-RU" dirty="0"/>
              <a:t>иные сведения, связанные с проведением культурно-зрелищного мероприятия (по желанию организатора)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548064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https://kultura-grodno.by</a:t>
            </a:r>
            <a:r>
              <a:rPr lang="en-US" sz="2400" dirty="0" smtClean="0"/>
              <a:t>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1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640" y="5013176"/>
            <a:ext cx="8423412" cy="83099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ОРГАНИЗОВЫВАТЬ МЕРОПРИЯТИЯ </a:t>
            </a: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иное не предусмотрено)</a:t>
            </a:r>
          </a:p>
          <a:p>
            <a:pPr algn="ctr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реестр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031" y="3418483"/>
            <a:ext cx="8563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</a:t>
            </a: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размещать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рекламные материалы до получения удостоверения</a:t>
            </a:r>
          </a:p>
        </p:txBody>
      </p:sp>
    </p:spTree>
    <p:extLst>
      <p:ext uri="{BB962C8B-B14F-4D97-AF65-F5344CB8AC3E}">
        <p14:creationId xmlns:p14="http://schemas.microsoft.com/office/powerpoint/2010/main" val="15341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849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/>
              <a:t>Статья 13.3. </a:t>
            </a:r>
            <a:r>
              <a:rPr lang="ru-RU" sz="2400" b="1" dirty="0" smtClean="0"/>
              <a:t>КОАП</a:t>
            </a:r>
          </a:p>
          <a:p>
            <a:pPr algn="ctr"/>
            <a:r>
              <a:rPr lang="ru-RU" sz="2400" b="1" dirty="0" smtClean="0"/>
              <a:t>Незаконная </a:t>
            </a:r>
            <a:r>
              <a:rPr lang="ru-RU" sz="2400" b="1" dirty="0"/>
              <a:t>предпринимательская </a:t>
            </a:r>
            <a:r>
              <a:rPr lang="ru-RU" sz="2400" b="1" dirty="0" smtClean="0"/>
              <a:t>деятельность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(при организации КЗМ без включения в реестр)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Осуществление предпринимательской деятельности, когда в соответствии с законодательными актами такая деятельность является незаконной и (или) запрещается,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влечет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штрафа в размере от двадцати до пятидесяти базовых величин с конфискацией до ста процентов суммы дохода, полученного в результате такой деятельности, орудий и средств совершения административного правонарушения или без конфискации,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индивидуального предпринимателя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конфискацией до 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процентов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дохода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в результате такой деятельности,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орудий и средств совершения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правонарушения или без конфискации,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юридическое лицо – до 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базовых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с конфискацией до 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процентов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дохода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в результате такой деятельности,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орудий и средств совершения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правонарушения или без конфискации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/>
              <a:t>Статья </a:t>
            </a:r>
            <a:r>
              <a:rPr lang="ru-RU" sz="2400" b="1" dirty="0" smtClean="0"/>
              <a:t>13.26. КОАП</a:t>
            </a:r>
          </a:p>
          <a:p>
            <a:pPr algn="ctr"/>
            <a:r>
              <a:rPr lang="ru-RU" sz="2400" b="1" dirty="0" smtClean="0"/>
              <a:t>Нарушение </a:t>
            </a:r>
            <a:r>
              <a:rPr lang="ru-RU" sz="2400" b="1" dirty="0"/>
              <a:t>порядка организации и проведения культурно-зрелищных </a:t>
            </a:r>
            <a:r>
              <a:rPr lang="ru-RU" sz="2400" b="1" dirty="0" smtClean="0"/>
              <a:t>мероприятий</a:t>
            </a:r>
          </a:p>
          <a:p>
            <a:pPr algn="ctr"/>
            <a:endParaRPr lang="ru-RU" sz="2400" b="1" dirty="0"/>
          </a:p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 проведение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КЗМ без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выданного в установленном порядке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право организации и проведения культурно-зрелищного мероприятия на территории Республики Беларусь, за исключением случаев, когда получение такого удостоверения не требуется, –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штрафа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размере до десяти базовых величин, на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предпринимателя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величин.</a:t>
            </a:r>
          </a:p>
          <a:p>
            <a:pPr algn="ctr"/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3304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673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nik</cp:lastModifiedBy>
  <cp:revision>26</cp:revision>
  <cp:lastPrinted>2023-02-07T12:06:48Z</cp:lastPrinted>
  <dcterms:created xsi:type="dcterms:W3CDTF">2023-02-03T05:05:09Z</dcterms:created>
  <dcterms:modified xsi:type="dcterms:W3CDTF">2023-02-09T05:52:36Z</dcterms:modified>
</cp:coreProperties>
</file>